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226367"/>
            <a:ext cx="4789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Concluding Remarks about Phys 410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849868"/>
            <a:ext cx="2531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this course, we have 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1152" y="5477181"/>
            <a:ext cx="6128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physics of small oscillations about stable equilibrium points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653642"/>
            <a:ext cx="87940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Re-visited Newtonian mechanics at a slightly higher level</a:t>
            </a:r>
          </a:p>
          <a:p>
            <a:r>
              <a:rPr lang="en-US" dirty="0"/>
              <a:t>	</a:t>
            </a:r>
            <a:r>
              <a:rPr lang="en-US" sz="1600" dirty="0" smtClean="0"/>
              <a:t>Momentum, angular momentum, work, kinetic energy, conservative forces, potential energy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4119409"/>
            <a:ext cx="55906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Learned about inertial and non-inertial reference frames, </a:t>
            </a:r>
          </a:p>
          <a:p>
            <a:r>
              <a:rPr lang="en-US" dirty="0"/>
              <a:t>	</a:t>
            </a:r>
            <a:r>
              <a:rPr lang="en-US" dirty="0" smtClean="0"/>
              <a:t>and how they affect the equations of motion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4798295"/>
            <a:ext cx="80089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Lagrangian</a:t>
            </a:r>
            <a:r>
              <a:rPr lang="en-US" dirty="0" smtClean="0"/>
              <a:t> and Hamiltonian mechanics</a:t>
            </a:r>
          </a:p>
          <a:p>
            <a:r>
              <a:rPr lang="en-US" dirty="0"/>
              <a:t>	</a:t>
            </a:r>
            <a:r>
              <a:rPr lang="en-US" dirty="0" smtClean="0"/>
              <a:t>generalized coordinates, constraints, Lagrange’s and Hamilton’s equations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2332528"/>
            <a:ext cx="501066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Detailed examination of some interesting forces:</a:t>
            </a:r>
          </a:p>
          <a:p>
            <a:r>
              <a:rPr lang="en-US" dirty="0"/>
              <a:t>	</a:t>
            </a:r>
            <a:r>
              <a:rPr lang="en-US" dirty="0" smtClean="0"/>
              <a:t>drag force (both linear and quadratic in v)</a:t>
            </a:r>
          </a:p>
          <a:p>
            <a:r>
              <a:rPr lang="en-US" dirty="0"/>
              <a:t>	</a:t>
            </a:r>
            <a:r>
              <a:rPr lang="en-US" dirty="0" smtClean="0"/>
              <a:t>Lorentz force</a:t>
            </a:r>
          </a:p>
          <a:p>
            <a:r>
              <a:rPr lang="en-US" dirty="0"/>
              <a:t>	</a:t>
            </a:r>
            <a:r>
              <a:rPr lang="en-US" dirty="0" smtClean="0"/>
              <a:t>Rocket motion</a:t>
            </a:r>
          </a:p>
          <a:p>
            <a:r>
              <a:rPr lang="en-US" dirty="0"/>
              <a:t>	</a:t>
            </a:r>
            <a:r>
              <a:rPr lang="en-US" dirty="0" smtClean="0"/>
              <a:t>Central force</a:t>
            </a:r>
          </a:p>
          <a:p>
            <a:r>
              <a:rPr lang="en-US" dirty="0"/>
              <a:t>	</a:t>
            </a:r>
            <a:r>
              <a:rPr lang="en-US" dirty="0" err="1" smtClean="0"/>
              <a:t>Coriolis</a:t>
            </a:r>
            <a:r>
              <a:rPr lang="en-US" dirty="0" smtClean="0"/>
              <a:t> and Centrifugal forces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27523" y="5879068"/>
            <a:ext cx="6049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Considered orbits for inverse-square-law forces, and scattering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81000" y="1251755"/>
            <a:ext cx="7685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Developed a quantitative and precise description of </a:t>
            </a:r>
            <a:r>
              <a:rPr lang="en-US" dirty="0" smtClean="0"/>
              <a:t>classical mechanical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274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2935069"/>
            <a:ext cx="4742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Relativistic Mechanics: Kinematics and Dynamics</a:t>
            </a:r>
          </a:p>
          <a:p>
            <a:r>
              <a:rPr lang="en-US" dirty="0"/>
              <a:t>	</a:t>
            </a:r>
            <a:r>
              <a:rPr lang="en-US" dirty="0" smtClean="0"/>
              <a:t>Lorentz invariance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2243892"/>
            <a:ext cx="894103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Considered </a:t>
            </a:r>
            <a:r>
              <a:rPr lang="en-US" dirty="0"/>
              <a:t>nonlinear mechanics: </a:t>
            </a:r>
            <a:r>
              <a:rPr lang="en-US" dirty="0" smtClean="0"/>
              <a:t> </a:t>
            </a:r>
            <a:r>
              <a:rPr lang="en-US" sz="1200" dirty="0"/>
              <a:t>attractors, harmonics, sub-harmonics, period doubling bifurcations, sensitivity to </a:t>
            </a:r>
          </a:p>
          <a:p>
            <a:r>
              <a:rPr lang="en-US" sz="1200" dirty="0"/>
              <a:t>initial conditions, the </a:t>
            </a:r>
            <a:r>
              <a:rPr lang="en-US" sz="1200" dirty="0" err="1"/>
              <a:t>Lyapunov</a:t>
            </a:r>
            <a:r>
              <a:rPr lang="en-US" sz="1200" dirty="0"/>
              <a:t> exponent, period-doubling cascade, chaos, bifurcation </a:t>
            </a:r>
            <a:r>
              <a:rPr lang="en-US" sz="1200" dirty="0" smtClean="0"/>
              <a:t> diagrams</a:t>
            </a:r>
            <a:r>
              <a:rPr lang="en-US" sz="1200" dirty="0"/>
              <a:t>, state-space orbits, and the </a:t>
            </a:r>
            <a:r>
              <a:rPr lang="en-US" sz="1200" dirty="0" err="1"/>
              <a:t>Poincaré</a:t>
            </a:r>
            <a:r>
              <a:rPr lang="en-US" sz="1200" dirty="0"/>
              <a:t> section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953869"/>
            <a:ext cx="4535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Rotation of rigid bodies about an arbitrary axis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1460381"/>
            <a:ext cx="33082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motion of coupled oscillators</a:t>
            </a:r>
          </a:p>
          <a:p>
            <a:r>
              <a:rPr lang="en-US" dirty="0"/>
              <a:t>	</a:t>
            </a:r>
            <a:r>
              <a:rPr lang="en-US" sz="1600" dirty="0" smtClean="0"/>
              <a:t>Normal modes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2133600" y="226367"/>
            <a:ext cx="4789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Concluding Remarks about Phys 410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469523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228600"/>
            <a:ext cx="51028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Some “Take-Away” Skills for Phys 410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7930" y="1066800"/>
            <a:ext cx="5568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Recognize                          and recall the general solution …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930" y="2346067"/>
            <a:ext cx="88701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Identify constraints, choose appropriate generalized coordinates, write down the</a:t>
            </a:r>
          </a:p>
          <a:p>
            <a:r>
              <a:rPr lang="en-US" dirty="0"/>
              <a:t>	</a:t>
            </a:r>
            <a:r>
              <a:rPr lang="en-US" dirty="0" err="1" smtClean="0"/>
              <a:t>Lagrangian</a:t>
            </a:r>
            <a:r>
              <a:rPr lang="en-US" dirty="0" smtClean="0"/>
              <a:t>, find the conjugate momenta, write down the Hamiltonian.  Solve them.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930" y="3669268"/>
            <a:ext cx="92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Transform a 2-body problem to the CM + relative coordinates, solve each problem systematically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930" y="1563469"/>
            <a:ext cx="84426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Know how to write down vector quantities in terms of components in various coordinate</a:t>
            </a:r>
          </a:p>
          <a:p>
            <a:r>
              <a:rPr lang="en-US" dirty="0"/>
              <a:t>s</a:t>
            </a:r>
            <a:r>
              <a:rPr lang="en-US" dirty="0" smtClean="0"/>
              <a:t>ystems (Cartesian, spherical, cylindrical), and take dot products, cross products, etc.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1039402" y="1030252"/>
                <a:ext cx="1322798" cy="4058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𝑚</m:t>
                      </m:r>
                      <m:acc>
                        <m:accPr>
                          <m:chr m:val="̈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acc>
                            <m:accPr>
                              <m:chr m:val="⃗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e>
                      </m:acc>
                      <m:r>
                        <a:rPr lang="en-US" i="1"/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𝑘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9402" y="1030252"/>
                <a:ext cx="1322798" cy="405880"/>
              </a:xfrm>
              <a:prstGeom prst="rect">
                <a:avLst/>
              </a:prstGeom>
              <a:blipFill rotWithShape="1">
                <a:blip r:embed="rId2"/>
                <a:stretch>
                  <a:fillRect t="-11940" r="-193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22412" y="3135868"/>
            <a:ext cx="6773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Recognize ‘small oscillations’ situations and attack them systematically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6894" y="4202668"/>
            <a:ext cx="3952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Recognize and exploit conservation laws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6894" y="4736068"/>
            <a:ext cx="9169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Recognize the presence of nonlinearity and utilize nonlinear concepts to understand the motion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91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1739</TotalTime>
  <Words>238</Words>
  <Application>Microsoft Office PowerPoint</Application>
  <PresentationFormat>On-screen Show (4:3)</PresentationFormat>
  <Paragraphs>36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21</cp:revision>
  <dcterms:created xsi:type="dcterms:W3CDTF">2006-08-16T00:00:00Z</dcterms:created>
  <dcterms:modified xsi:type="dcterms:W3CDTF">2013-05-08T02:43:02Z</dcterms:modified>
</cp:coreProperties>
</file>